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6" r:id="rId3"/>
    <p:sldId id="259" r:id="rId4"/>
    <p:sldId id="261" r:id="rId5"/>
    <p:sldId id="275" r:id="rId6"/>
    <p:sldId id="276" r:id="rId7"/>
    <p:sldId id="274" r:id="rId8"/>
    <p:sldId id="262" r:id="rId9"/>
    <p:sldId id="284" r:id="rId10"/>
    <p:sldId id="285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7" r:id="rId22"/>
    <p:sldId id="282" r:id="rId23"/>
    <p:sldId id="281" r:id="rId24"/>
    <p:sldId id="278" r:id="rId25"/>
    <p:sldId id="286" r:id="rId26"/>
    <p:sldId id="280" r:id="rId27"/>
    <p:sldId id="258" r:id="rId28"/>
    <p:sldId id="287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8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280" autoAdjust="0"/>
  </p:normalViewPr>
  <p:slideViewPr>
    <p:cSldViewPr snapToGrid="0">
      <p:cViewPr varScale="1">
        <p:scale>
          <a:sx n="67" d="100"/>
          <a:sy n="67" d="100"/>
        </p:scale>
        <p:origin x="6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F455D-5398-422C-B596-A87DBAA74DDF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47EFB-DD3A-478A-8055-F674A7AFFD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83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7EFB-DD3A-478A-8055-F674A7AFFD6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41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41ADC4-6CDC-4907-9EE5-2AB9A1C16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F508EA-DF99-4367-A3B0-1C25109E6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833AB9-EE13-47A5-A5B1-BEBA17F6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0AE153-0401-461B-8F7A-04746621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27FCB9-D4A0-4045-B6F1-71565B9D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02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1AE8D-07EC-4FE1-BC94-2A97E68F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016ABF5-1F03-4A9F-81A5-C66266A25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AA82C-E919-4AC7-88B9-C95A8A3E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60347B-23AF-4B80-9C2F-3463AF15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0C1231-564C-448D-876E-7676F3D9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77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9E62295-69F5-4ABD-833C-6C68F6BAD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9167A23-483A-46D8-9898-925A3E4A0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9E03E5-0DA2-469A-92A7-75485C0A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DE5066-40D4-4B5F-AC8E-8974EE30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F9382D-FF95-44C3-9C1D-D848DA2C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00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42B56A-7CD7-41CA-B114-DFBE6773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BFE07B-4278-4D03-9949-9A2CFA411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D747FA-9D7C-493A-A601-4D9BE179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59049E-A383-480B-A435-E2930902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A152D8-525D-4846-8655-8CBB3A42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50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EC22F5-F30C-42FC-A6BE-22723845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999CD5-4290-4B5E-845E-4F44CB5E0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707A61-1461-48D0-BB8D-1AFBE451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19F27B-4FFE-4418-8CBC-C6EAE9EA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F30B5F-4AEF-4632-A1F1-04E1D127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68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C89EF-69B5-429D-9DD6-CBF733CC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140216-7F3F-470A-B5BB-F1728C73C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341BC9-34FB-476C-87F7-B37C926B4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D2AF81-92B2-45C7-B405-376612E0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81C288-C739-4E10-8F13-ED1ECF73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0407EF-9D00-4F56-A92D-13043C08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84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DADCD0-041F-4558-95A4-BE2F0776B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34EB01D-FB18-42F8-8C9A-4E0C3F8A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A7C0CF-6CC2-4ABB-94D3-C30661584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D19E831-8C2E-4483-AE97-BFC71E811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AF87D44-3E42-4F09-B592-BCE8505E2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9E68692-3141-4448-914E-3DF19775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1B666B3-89B2-433D-9C6F-090F07ED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8DBE5FB-1331-4ED0-84E5-0E8B6210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57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58F80-D58B-4047-BBF9-8459F876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4CC619-C60C-43EC-86AC-E0E3A29DD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94A0B08-D77D-47CE-A1FF-7D4E409D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38D5695-2346-4049-80F2-522C1CE2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79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5BA3FB-4756-4224-B3DA-FC30F0B4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E2BEACD-F287-4136-862F-910538A3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426332-E0D4-4937-A3A4-100C92AD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06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87802A-757A-4AC2-BCA5-38C45B9D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42E7E3-4167-428A-AE38-1CC1B989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A8F07E-07A3-41A8-8EC3-58AD360C5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662D517-FF48-4C0C-AF60-699CA728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737BE-FD59-4CC6-9E00-016F8796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2F7CDE-914B-43AB-80FC-0E4E5F27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4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70350-5BB5-4A6B-B9DC-27B708B7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A2AC18-A3E7-4AEF-A988-1AEB6FED0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175656-033E-4574-8F18-504E33EEB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1406C2-AEC5-4299-B7F0-ACAF4189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2A336E-4E01-44C3-97CD-31068470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E2967F-A4C0-4ED5-9D4B-471AD918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813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99E0C0-3DFD-4639-83CE-434BF7EC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E5DCDE-86F1-427A-8276-00E961151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3E4103-F1A3-4827-B762-906FF2F45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40CD7-CF68-420B-9F5C-C0DE221A6892}" type="datetimeFigureOut">
              <a:rPr lang="it-IT" smtClean="0"/>
              <a:t>27/06/2017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4E253D-D96D-40AB-A976-453F6A5EB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5553DD-2E93-4874-ADD0-39B576750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4069F-88A3-49B7-8462-08120D3314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8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microsoft.com/office/2007/relationships/hdphoto" Target="../media/hdphoto2.wdp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landdga.com/products/cutters/gx2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kscape.org/it/" TargetMode="Externa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orstock.com/" TargetMode="External"/><Relationship Id="rId3" Type="http://schemas.openxmlformats.org/officeDocument/2006/relationships/hyperlink" Target="https://iconathon.org/" TargetMode="External"/><Relationship Id="rId7" Type="http://schemas.openxmlformats.org/officeDocument/2006/relationships/hyperlink" Target="http://it.freepik.com/" TargetMode="External"/><Relationship Id="rId2" Type="http://schemas.openxmlformats.org/officeDocument/2006/relationships/hyperlink" Target="https://thenounprojec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confinder.com/free_icons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icons8.com/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://www.flaticon.com/" TargetMode="External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1482143-ABD6-43EE-B901-99408318B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051" y="17764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it-IT" altLang="it-IT" sz="2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7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helsea Market"/>
              </a:rPr>
              <a:t>WORLD:</a:t>
            </a:r>
            <a:r>
              <a:rPr kumimoji="0" lang="it-IT" altLang="it-IT" sz="7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helsea Market"/>
              </a:rPr>
              <a:t> </a:t>
            </a:r>
            <a:br>
              <a:rPr kumimoji="0" lang="it-IT" altLang="it-IT" sz="5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helsea Market"/>
              </a:rPr>
            </a:br>
            <a:r>
              <a:rPr kumimoji="0" lang="it-IT" altLang="it-IT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helsea Market"/>
              </a:rPr>
              <a:t>LASERCUT!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magine 9" descr="Immagine che contiene lavagna&#10;&#10;Descrizione generata con affidabilità molto elevata">
            <a:extLst>
              <a:ext uri="{FF2B5EF4-FFF2-40B4-BE49-F238E27FC236}">
                <a16:creationId xmlns:a16="http://schemas.microsoft.com/office/drawing/2014/main" id="{FDD8EB6C-7BD8-43AC-8074-2B2A88F45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r="51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4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3">
            <a:extLst>
              <a:ext uri="{FF2B5EF4-FFF2-40B4-BE49-F238E27FC236}">
                <a16:creationId xmlns:a16="http://schemas.microsoft.com/office/drawing/2014/main" id="{BD3CBF07-E376-4EFD-8AC1-3E6017840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589" y="0"/>
            <a:ext cx="6858000" cy="6858000"/>
          </a:xfrm>
          <a:prstGeom prst="rect">
            <a:avLst/>
          </a:prstGeom>
        </p:spPr>
      </p:pic>
      <p:pic>
        <p:nvPicPr>
          <p:cNvPr id="6" name="Immagine 5" descr="Immagine che contiene cosa&#10;&#10;Descrizione generata con affidabilità elevata">
            <a:extLst>
              <a:ext uri="{FF2B5EF4-FFF2-40B4-BE49-F238E27FC236}">
                <a16:creationId xmlns:a16="http://schemas.microsoft.com/office/drawing/2014/main" id="{E2176FFC-3BD4-43FB-9FF2-103B78CF9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28056" b="27457"/>
          <a:stretch/>
        </p:blipFill>
        <p:spPr>
          <a:xfrm>
            <a:off x="8733300" y="5738191"/>
            <a:ext cx="3173406" cy="9276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C04AD8-2DFA-462F-A3F8-7F6FBD87FBFA}"/>
              </a:ext>
            </a:extLst>
          </p:cNvPr>
          <p:cNvSpPr txBox="1"/>
          <p:nvPr/>
        </p:nvSpPr>
        <p:spPr>
          <a:xfrm>
            <a:off x="583096" y="1382286"/>
            <a:ext cx="3962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it-IT" sz="2000" dirty="0"/>
              <a:t>Selezionare </a:t>
            </a:r>
            <a:r>
              <a:rPr lang="it-IT" sz="2000" b="1" dirty="0"/>
              <a:t>rotolo</a:t>
            </a:r>
            <a:r>
              <a:rPr lang="it-IT" sz="2000" dirty="0"/>
              <a:t>,</a:t>
            </a:r>
            <a:r>
              <a:rPr lang="it-IT" sz="2000" b="1" dirty="0"/>
              <a:t> foglio </a:t>
            </a:r>
            <a:r>
              <a:rPr lang="it-IT" sz="2000" dirty="0"/>
              <a:t>o</a:t>
            </a:r>
            <a:r>
              <a:rPr lang="it-IT" sz="2000" b="1" dirty="0"/>
              <a:t> bordo;</a:t>
            </a:r>
          </a:p>
          <a:p>
            <a:pPr marL="457200" indent="-457200">
              <a:buFont typeface="+mj-lt"/>
              <a:buAutoNum type="arabicPeriod" startAt="3"/>
            </a:pPr>
            <a:endParaRPr lang="it-IT" sz="2000" b="1" dirty="0"/>
          </a:p>
          <a:p>
            <a:pPr marL="457200" indent="-457200">
              <a:buFont typeface="+mj-lt"/>
              <a:buAutoNum type="arabicPeriod" startAt="3"/>
            </a:pPr>
            <a:endParaRPr lang="it-IT" sz="2000" b="1" dirty="0"/>
          </a:p>
          <a:p>
            <a:pPr marL="457200" indent="-457200">
              <a:buFont typeface="+mj-lt"/>
              <a:buAutoNum type="arabicPeriod" startAt="3"/>
            </a:pPr>
            <a:endParaRPr lang="it-IT" sz="2000" b="1" dirty="0"/>
          </a:p>
          <a:p>
            <a:pPr marL="342900" indent="-342900">
              <a:buFont typeface="+mj-lt"/>
              <a:buAutoNum type="arabicPeriod" startAt="3"/>
            </a:pPr>
            <a:r>
              <a:rPr lang="it-IT" sz="2000" dirty="0">
                <a:cs typeface="Times New Roman" panose="02020603050405020304" pitchFamily="18" charset="0"/>
              </a:rPr>
              <a:t>È possibile impostare un’</a:t>
            </a:r>
            <a:r>
              <a:rPr lang="it-IT" sz="2000" b="1" dirty="0">
                <a:cs typeface="Times New Roman" panose="02020603050405020304" pitchFamily="18" charset="0"/>
              </a:rPr>
              <a:t>origine</a:t>
            </a:r>
            <a:r>
              <a:rPr lang="it-IT" sz="2000" dirty="0">
                <a:cs typeface="Times New Roman" panose="02020603050405020304" pitchFamily="18" charset="0"/>
              </a:rPr>
              <a:t> diversa dalla </a:t>
            </a:r>
            <a:r>
              <a:rPr lang="it-IT" sz="2000" i="1" dirty="0">
                <a:cs typeface="Times New Roman" panose="02020603050405020304" pitchFamily="18" charset="0"/>
              </a:rPr>
              <a:t>«home».</a:t>
            </a:r>
          </a:p>
          <a:p>
            <a:pPr marL="342900" indent="-342900">
              <a:buFont typeface="+mj-lt"/>
              <a:buAutoNum type="arabicPeriod" startAt="3"/>
            </a:pPr>
            <a:endParaRPr lang="it-IT" sz="2000" i="1" dirty="0"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it-IT" sz="2000" i="1" dirty="0"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it-IT" sz="2000" i="1" dirty="0"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it-IT" sz="2000" dirty="0">
                <a:cs typeface="Times New Roman" panose="02020603050405020304" pitchFamily="18" charset="0"/>
              </a:rPr>
              <a:t>Impostare la pressione di taglio (</a:t>
            </a:r>
            <a:r>
              <a:rPr lang="it-IT" sz="2000" b="1" dirty="0">
                <a:cs typeface="Times New Roman" panose="02020603050405020304" pitchFamily="18" charset="0"/>
              </a:rPr>
              <a:t>force</a:t>
            </a:r>
            <a:r>
              <a:rPr lang="it-IT" sz="2000" dirty="0">
                <a:cs typeface="Times New Roman" panose="02020603050405020304" pitchFamily="18" charset="0"/>
              </a:rPr>
              <a:t>): questa varia da 30 a 250 </a:t>
            </a:r>
            <a:r>
              <a:rPr lang="it-IT" sz="2000" dirty="0" err="1">
                <a:cs typeface="Times New Roman" panose="02020603050405020304" pitchFamily="18" charset="0"/>
              </a:rPr>
              <a:t>gf</a:t>
            </a:r>
            <a:r>
              <a:rPr lang="it-IT" sz="2000" dirty="0">
                <a:cs typeface="Times New Roman" panose="02020603050405020304" pitchFamily="18" charset="0"/>
              </a:rPr>
              <a:t>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6774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Immagine 7" descr="Immagine che contiene interni, elettronico&#10;&#10;Descrizione generata con affidabilità elevata">
            <a:extLst>
              <a:ext uri="{FF2B5EF4-FFF2-40B4-BE49-F238E27FC236}">
                <a16:creationId xmlns:a16="http://schemas.microsoft.com/office/drawing/2014/main" id="{E6DE261A-6E88-4055-97C2-905717D0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6CCA2-34D2-41C5-A48B-269122D62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521272"/>
            <a:ext cx="9067800" cy="1298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I MATERIALI</a:t>
            </a:r>
            <a:br>
              <a:rPr lang="en-US" sz="3700" dirty="0">
                <a:solidFill>
                  <a:schemeClr val="bg1"/>
                </a:solidFill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6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interni, tazza, tavolo, sedendo&#10;&#10;Descrizione generata con affidabilità elevata">
            <a:extLst>
              <a:ext uri="{FF2B5EF4-FFF2-40B4-BE49-F238E27FC236}">
                <a16:creationId xmlns:a16="http://schemas.microsoft.com/office/drawing/2014/main" id="{6DBA05F3-14CE-4E50-A046-21EDC74D5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" r="19525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30E5D3C-680A-446E-AF5F-748CDC2C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328"/>
            <a:ext cx="3651467" cy="1068905"/>
          </a:xfrm>
        </p:spPr>
        <p:txBody>
          <a:bodyPr>
            <a:noAutofit/>
          </a:bodyPr>
          <a:lstStyle/>
          <a:p>
            <a:r>
              <a:rPr lang="it-IT" sz="4000" dirty="0">
                <a:latin typeface="Chelsea Market"/>
              </a:rPr>
              <a:t>VINILI COLORATI</a:t>
            </a:r>
            <a:br>
              <a:rPr lang="it-IT" sz="4000" dirty="0">
                <a:latin typeface="Chelsea Market"/>
              </a:rPr>
            </a:br>
            <a:endParaRPr lang="it-IT" sz="4000" dirty="0">
              <a:latin typeface="Chelsea Marke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C12090-6AC1-4DA2-B894-936384C4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480457"/>
            <a:ext cx="3651466" cy="47433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Il PVC adesivo è un materiale plastico normalmente venduto a rotoli. Uno dei 2 lati è tagliabile mentre l’altro, quello su cui è presente la colla, è protetto da un </a:t>
            </a:r>
            <a:r>
              <a:rPr lang="it-IT" sz="2000" i="1" dirty="0" err="1"/>
              <a:t>liner</a:t>
            </a:r>
            <a:r>
              <a:rPr lang="it-IT" sz="2000" dirty="0"/>
              <a:t> che va rimosso prima dell’applicazione.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it-IT" sz="2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Eseguito il taglio, sarà tolta la parte in eccesso e, con un apposito foglio chiamato </a:t>
            </a:r>
            <a:r>
              <a:rPr lang="it-IT" sz="2000" i="1" dirty="0"/>
              <a:t>«</a:t>
            </a:r>
            <a:r>
              <a:rPr lang="it-IT" sz="2000" i="1" dirty="0" err="1"/>
              <a:t>application</a:t>
            </a:r>
            <a:r>
              <a:rPr lang="it-IT" sz="2000" i="1" dirty="0"/>
              <a:t> tape»</a:t>
            </a:r>
            <a:r>
              <a:rPr lang="it-IT" sz="2000" dirty="0"/>
              <a:t>,</a:t>
            </a:r>
            <a:r>
              <a:rPr lang="it-IT" sz="2000" i="1" dirty="0"/>
              <a:t> </a:t>
            </a:r>
            <a:r>
              <a:rPr lang="it-IT" sz="2000" dirty="0"/>
              <a:t>la grafica sarà rimossa dal supporto protettivo (</a:t>
            </a:r>
            <a:r>
              <a:rPr lang="it-IT" sz="2000" dirty="0" err="1"/>
              <a:t>liner</a:t>
            </a:r>
            <a:r>
              <a:rPr lang="it-IT" sz="2000" dirty="0"/>
              <a:t>) e trasportata sulla superficie da personalizzare.</a:t>
            </a:r>
          </a:p>
          <a:p>
            <a:pPr marL="0" indent="0">
              <a:lnSpc>
                <a:spcPct val="70000"/>
              </a:lnSpc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6467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ilegno, tavolo&#10;&#10;Descrizione generata con affidabilità molto elevata">
            <a:extLst>
              <a:ext uri="{FF2B5EF4-FFF2-40B4-BE49-F238E27FC236}">
                <a16:creationId xmlns:a16="http://schemas.microsoft.com/office/drawing/2014/main" id="{A203944A-4144-4E2F-8828-7D48B5D34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1" r="-1" b="-1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30E5D3C-680A-446E-AF5F-748CDC2C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it-IT" sz="4000" dirty="0">
                <a:latin typeface="Chelsea Market"/>
              </a:rPr>
              <a:t>TERMOTRASFERIBILI</a:t>
            </a:r>
            <a:br>
              <a:rPr lang="it-IT" sz="4000" dirty="0">
                <a:latin typeface="Chelsea Market"/>
              </a:rPr>
            </a:br>
            <a:br>
              <a:rPr lang="it-IT" sz="4000" dirty="0">
                <a:latin typeface="Chelsea Market"/>
              </a:rPr>
            </a:br>
            <a:endParaRPr lang="it-IT" sz="4000" dirty="0">
              <a:latin typeface="Chelsea Marke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C12090-6AC1-4DA2-B894-936384C4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524000"/>
            <a:ext cx="4519418" cy="469981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it-IT" sz="1800" dirty="0"/>
              <a:t>È un materiale che può essere lavorato con un plotter da taglio e viene utilizzato per personalizzare magliette e altri capi d’abbigliamento. </a:t>
            </a:r>
            <a:r>
              <a:rPr lang="it-IT" sz="1800" dirty="0">
                <a:cs typeface="Times New Roman" panose="02020603050405020304" pitchFamily="18" charset="0"/>
              </a:rPr>
              <a:t>È </a:t>
            </a:r>
            <a:r>
              <a:rPr lang="it-IT" sz="1800" dirty="0"/>
              <a:t>disponibile in </a:t>
            </a:r>
            <a:r>
              <a:rPr lang="it-IT" sz="1800" b="1" dirty="0"/>
              <a:t>rotoli</a:t>
            </a:r>
            <a:r>
              <a:rPr lang="it-IT" sz="1800" dirty="0"/>
              <a:t> e può essere </a:t>
            </a:r>
            <a:r>
              <a:rPr lang="it-IT" sz="1800" i="1" dirty="0"/>
              <a:t>stampato e tagliato</a:t>
            </a:r>
            <a:r>
              <a:rPr lang="it-IT" sz="1800" dirty="0"/>
              <a:t> per realizzare grafiche monocolore. Una volta preparato, il materiale viene </a:t>
            </a:r>
            <a:r>
              <a:rPr lang="it-IT" sz="1800" i="1" dirty="0"/>
              <a:t>applicato sul capo</a:t>
            </a:r>
            <a:r>
              <a:rPr lang="it-IT" sz="1800" dirty="0"/>
              <a:t> mediante una </a:t>
            </a:r>
            <a:r>
              <a:rPr lang="it-IT" sz="1800" b="1" dirty="0"/>
              <a:t>pressa a caldo</a:t>
            </a:r>
            <a:r>
              <a:rPr lang="it-IT" sz="1800" dirty="0"/>
              <a:t> che fissa definitivamente la grafica al tessuto. In commercio esistono diversi tipi di </a:t>
            </a:r>
            <a:r>
              <a:rPr lang="it-IT" sz="1800" i="1" dirty="0"/>
              <a:t>materiali termoadesivi</a:t>
            </a:r>
            <a:r>
              <a:rPr lang="it-IT" sz="1800" dirty="0"/>
              <a:t>: vellutati, elastici, coprenti, per indumenti sportivi e da lavoro, rifrangenti, metallici, trasparenti, glitterati e fluorescenti che consentono di realizzare tantissime soluzioni diverse.</a:t>
            </a:r>
          </a:p>
        </p:txBody>
      </p:sp>
    </p:spTree>
    <p:extLst>
      <p:ext uri="{BB962C8B-B14F-4D97-AF65-F5344CB8AC3E}">
        <p14:creationId xmlns:p14="http://schemas.microsoft.com/office/powerpoint/2010/main" val="184823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Immagine 7" descr="Immagine che contiene interni, elettronico&#10;&#10;Descrizione generata con affidabilità elevata">
            <a:extLst>
              <a:ext uri="{FF2B5EF4-FFF2-40B4-BE49-F238E27FC236}">
                <a16:creationId xmlns:a16="http://schemas.microsoft.com/office/drawing/2014/main" id="{E6DE261A-6E88-4055-97C2-905717D0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6CCA2-34D2-41C5-A48B-269122D62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521272"/>
            <a:ext cx="9067800" cy="1298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MATERIALI PARTICOLARI</a:t>
            </a:r>
            <a:br>
              <a:rPr lang="en-US" sz="3700" dirty="0">
                <a:solidFill>
                  <a:schemeClr val="bg1"/>
                </a:solidFill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2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EB581D8-BFCC-48D9-AD21-2AC03C1D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3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36E6C7-49FC-4912-B5A9-46BF307E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337719"/>
            <a:ext cx="5127031" cy="167660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helsea Market"/>
              </a:rPr>
              <a:t>MAGNETICO</a:t>
            </a:r>
            <a:br>
              <a:rPr lang="it-IT" sz="4000" dirty="0">
                <a:latin typeface="Chelsea Market"/>
              </a:rPr>
            </a:br>
            <a:endParaRPr lang="it-IT" sz="4000" dirty="0">
              <a:latin typeface="Chelsea Marke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CB28E3-CDD9-4725-8B95-176449ACE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014322"/>
            <a:ext cx="4638687" cy="453225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I materiali magnetici stanno riscontrando notevole interesse nel mercato della comunicazione visiva, perché permettono di realizzare delle </a:t>
            </a:r>
            <a:r>
              <a:rPr lang="it-IT" sz="2000" b="1" dirty="0"/>
              <a:t>applicazioni grafiche particolari</a:t>
            </a:r>
            <a:r>
              <a:rPr lang="it-IT" sz="2000" dirty="0"/>
              <a:t> e di grande impatto.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it-IT" sz="2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Disponibile in diversi formati (rotoli, fogli o tape), il magnetico può essere </a:t>
            </a:r>
            <a:r>
              <a:rPr lang="it-IT" sz="2000" b="1" dirty="0"/>
              <a:t>stampato</a:t>
            </a:r>
            <a:r>
              <a:rPr lang="it-IT" sz="2000" dirty="0"/>
              <a:t> con </a:t>
            </a:r>
            <a:r>
              <a:rPr lang="it-IT" sz="2000" i="1" dirty="0"/>
              <a:t>inchiostro solvente</a:t>
            </a:r>
            <a:r>
              <a:rPr lang="it-IT" sz="2000" dirty="0"/>
              <a:t>, </a:t>
            </a:r>
            <a:r>
              <a:rPr lang="it-IT" sz="2000" i="1" dirty="0" err="1"/>
              <a:t>ecosolvente</a:t>
            </a:r>
            <a:r>
              <a:rPr lang="it-IT" sz="2000" dirty="0"/>
              <a:t> ed </a:t>
            </a:r>
            <a:r>
              <a:rPr lang="it-IT" sz="2000" i="1" dirty="0"/>
              <a:t>UV</a:t>
            </a:r>
            <a:r>
              <a:rPr lang="it-IT" sz="2000" dirty="0"/>
              <a:t> e </a:t>
            </a:r>
            <a:r>
              <a:rPr lang="it-IT" sz="2000" b="1" dirty="0"/>
              <a:t>tagliato</a:t>
            </a:r>
            <a:r>
              <a:rPr lang="it-IT" sz="2000" dirty="0"/>
              <a:t> con un normale </a:t>
            </a:r>
            <a:r>
              <a:rPr lang="it-IT" sz="2000" i="1" dirty="0"/>
              <a:t>plotter da taglio</a:t>
            </a:r>
            <a:r>
              <a:rPr lang="it-IT" sz="2000" dirty="0"/>
              <a:t>.</a:t>
            </a:r>
          </a:p>
          <a:p>
            <a:pPr algn="just">
              <a:lnSpc>
                <a:spcPct val="10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4803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persona, interni, cosa&#10;&#10;Descrizione generata con affidabilità molto elevata">
            <a:extLst>
              <a:ext uri="{FF2B5EF4-FFF2-40B4-BE49-F238E27FC236}">
                <a16:creationId xmlns:a16="http://schemas.microsoft.com/office/drawing/2014/main" id="{B705BB6D-091C-418C-B450-F257FF15B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BEFE1F-01A9-4B88-B2E2-AB22143D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helsea Market"/>
              </a:rPr>
              <a:t>SANDBLAST</a:t>
            </a:r>
            <a:br>
              <a:rPr lang="it-IT" sz="4000" dirty="0">
                <a:latin typeface="Chelsea Market"/>
              </a:rPr>
            </a:br>
            <a:endParaRPr lang="it-IT" sz="4000" dirty="0">
              <a:latin typeface="Chelsea Marke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2EBB20-40BF-4105-9E16-CDBF4C2F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2729947"/>
            <a:ext cx="4532670" cy="378541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È un materiale usato per fare le </a:t>
            </a:r>
            <a:r>
              <a:rPr lang="it-IT" sz="2000" b="1" dirty="0"/>
              <a:t>mascherature per vet</a:t>
            </a:r>
            <a:r>
              <a:rPr lang="it-IT" sz="2000" dirty="0"/>
              <a:t>ri.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Applicato sul vetro, esso </a:t>
            </a:r>
            <a:r>
              <a:rPr lang="it-IT" sz="2000" b="1" dirty="0"/>
              <a:t>protegge</a:t>
            </a:r>
            <a:r>
              <a:rPr lang="it-IT" sz="2000" dirty="0"/>
              <a:t> le parti dello stesso che </a:t>
            </a:r>
            <a:r>
              <a:rPr lang="it-IT" sz="2000" i="1" dirty="0"/>
              <a:t>non devono</a:t>
            </a:r>
            <a:r>
              <a:rPr lang="it-IT" sz="2000" dirty="0"/>
              <a:t> essere intaccate dal flusso di sabbia usato per creare il disegno.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20375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tazionario&#10;&#10;Descrizione generata con affidabilità elevata">
            <a:extLst>
              <a:ext uri="{FF2B5EF4-FFF2-40B4-BE49-F238E27FC236}">
                <a16:creationId xmlns:a16="http://schemas.microsoft.com/office/drawing/2014/main" id="{81D69452-EFED-48AE-9EBF-77438829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3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2AB840F-64CC-4DA9-811D-62A47020C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helsea Market"/>
              </a:rPr>
              <a:t>CARTONCINO</a:t>
            </a:r>
            <a:br>
              <a:rPr lang="it-IT" sz="4000" dirty="0">
                <a:latin typeface="Chelsea Market"/>
              </a:rPr>
            </a:br>
            <a:endParaRPr lang="it-IT" sz="4000" dirty="0">
              <a:latin typeface="Chelsea Marke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EF4E07-9169-4162-9D04-BCD3CDC95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466408" cy="378541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Anche il cartoncino è un materiale disponibile in </a:t>
            </a:r>
            <a:r>
              <a:rPr lang="it-IT" sz="2000" i="1" dirty="0"/>
              <a:t>diversi formati</a:t>
            </a:r>
            <a:r>
              <a:rPr lang="it-IT" sz="2000" dirty="0"/>
              <a:t> che, una volta stampato, può essere tagliato utilizzando un comune plotter da taglio.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it-IT" sz="2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Con questo materiale si possono realizzare tantissime applicazioni diverse, ma solitamente è utilizzato per creare </a:t>
            </a:r>
            <a:r>
              <a:rPr lang="it-IT" sz="2000" i="1" dirty="0"/>
              <a:t>packaging</a:t>
            </a:r>
            <a:r>
              <a:rPr lang="it-IT" sz="2000" dirty="0"/>
              <a:t> e </a:t>
            </a:r>
            <a:r>
              <a:rPr lang="it-IT" sz="2000" i="1" dirty="0" err="1"/>
              <a:t>mock</a:t>
            </a:r>
            <a:r>
              <a:rPr lang="it-IT" sz="2000" i="1" dirty="0"/>
              <a:t>-up</a:t>
            </a:r>
            <a:r>
              <a:rPr lang="it-IT" sz="2000" dirty="0"/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04643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42695-8822-4293-8D33-B150448F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1960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helsea Market"/>
              </a:rPr>
              <a:t>PVC RIGIDO</a:t>
            </a:r>
            <a:br>
              <a:rPr lang="it-IT" sz="4000" dirty="0">
                <a:latin typeface="Chelsea Market"/>
              </a:rPr>
            </a:br>
            <a:endParaRPr lang="it-IT" sz="4000" dirty="0">
              <a:latin typeface="Chelsea Marke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418D79-66A7-41D1-9C3C-65183FEF7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8887"/>
            <a:ext cx="4115937" cy="390062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Disponibile in </a:t>
            </a:r>
            <a:r>
              <a:rPr lang="it-IT" sz="2000" b="1" dirty="0"/>
              <a:t>fogli</a:t>
            </a:r>
            <a:r>
              <a:rPr lang="it-IT" sz="2000" dirty="0"/>
              <a:t>, è un materiale che viene usato per creare </a:t>
            </a:r>
            <a:r>
              <a:rPr lang="it-IT" sz="2000" i="1" dirty="0"/>
              <a:t>badge</a:t>
            </a:r>
            <a:r>
              <a:rPr lang="it-IT" sz="2000" dirty="0"/>
              <a:t> o </a:t>
            </a:r>
            <a:r>
              <a:rPr lang="it-IT" sz="2000" i="1" dirty="0"/>
              <a:t>gadget</a:t>
            </a:r>
            <a:r>
              <a:rPr lang="it-IT" sz="2000" dirty="0"/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it-IT" sz="2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Stampabile con un plotter da stampa, può essere poi intagliato con un plotter da taglio.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it-IT" sz="2000" dirty="0"/>
          </a:p>
        </p:txBody>
      </p:sp>
      <p:pic>
        <p:nvPicPr>
          <p:cNvPr id="5" name="Immagine 4" descr="Immagine che contiene stazionario&#10;&#10;Descrizione generata con affidabilità elevata">
            <a:extLst>
              <a:ext uri="{FF2B5EF4-FFF2-40B4-BE49-F238E27FC236}">
                <a16:creationId xmlns:a16="http://schemas.microsoft.com/office/drawing/2014/main" id="{A0FF6ACC-6C93-41B4-86A8-40C65E575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5" t="4559" r="31505"/>
          <a:stretch/>
        </p:blipFill>
        <p:spPr>
          <a:xfrm>
            <a:off x="6215270" y="0"/>
            <a:ext cx="5976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7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Immagine 7" descr="Immagine che contiene interni, elettronico&#10;&#10;Descrizione generata con affidabilità elevata">
            <a:extLst>
              <a:ext uri="{FF2B5EF4-FFF2-40B4-BE49-F238E27FC236}">
                <a16:creationId xmlns:a16="http://schemas.microsoft.com/office/drawing/2014/main" id="{E6DE261A-6E88-4055-97C2-905717D0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6CCA2-34D2-41C5-A48B-269122D62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521272"/>
            <a:ext cx="9067800" cy="1298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APPLICAZIONI</a:t>
            </a:r>
            <a:br>
              <a:rPr lang="en-US" sz="3700" dirty="0">
                <a:solidFill>
                  <a:schemeClr val="bg1"/>
                </a:solidFill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Immagine 7" descr="Immagine che contiene interni, elettronico&#10;&#10;Descrizione generata con affidabilità elevata">
            <a:extLst>
              <a:ext uri="{FF2B5EF4-FFF2-40B4-BE49-F238E27FC236}">
                <a16:creationId xmlns:a16="http://schemas.microsoft.com/office/drawing/2014/main" id="{E6DE261A-6E88-4055-97C2-905717D0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6CCA2-34D2-41C5-A48B-269122D62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521272"/>
            <a:ext cx="9067800" cy="1298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COS’È UN </a:t>
            </a:r>
            <a:b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</a:br>
            <a:r>
              <a: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PLOTTER DA TAGLIO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?</a:t>
            </a:r>
            <a:br>
              <a:rPr lang="en-US" sz="3700" dirty="0">
                <a:solidFill>
                  <a:schemeClr val="bg1"/>
                </a:solidFill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9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magine 41">
            <a:extLst>
              <a:ext uri="{FF2B5EF4-FFF2-40B4-BE49-F238E27FC236}">
                <a16:creationId xmlns:a16="http://schemas.microsoft.com/office/drawing/2014/main" id="{1EC3BFC3-D9A5-43CB-BDE1-A0C93E13D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1" b="5670"/>
          <a:stretch/>
        </p:blipFill>
        <p:spPr>
          <a:xfrm>
            <a:off x="9143302" y="3821587"/>
            <a:ext cx="2922415" cy="220989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C5FDF1A-EF0D-425E-B3AE-0E8B4BE1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44" y="3821586"/>
            <a:ext cx="2902935" cy="2167075"/>
          </a:xfrm>
          <a:prstGeom prst="rect">
            <a:avLst/>
          </a:prstGeom>
        </p:spPr>
      </p:pic>
      <p:pic>
        <p:nvPicPr>
          <p:cNvPr id="37" name="Immagine 36" descr="Immagine che contiene interni, letto, parete&#10;&#10;Descrizione generata con affidabilità elevata">
            <a:extLst>
              <a:ext uri="{FF2B5EF4-FFF2-40B4-BE49-F238E27FC236}">
                <a16:creationId xmlns:a16="http://schemas.microsoft.com/office/drawing/2014/main" id="{8404AEA1-72B0-4243-8B36-4B8B9D1679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2"/>
          <a:stretch/>
        </p:blipFill>
        <p:spPr>
          <a:xfrm>
            <a:off x="3126825" y="3813826"/>
            <a:ext cx="2942656" cy="2292565"/>
          </a:xfrm>
          <a:prstGeom prst="rect">
            <a:avLst/>
          </a:prstGeom>
        </p:spPr>
      </p:pic>
      <p:pic>
        <p:nvPicPr>
          <p:cNvPr id="35" name="Immagine 34" descr="Immagine che contiene automobile&#10;&#10;Descrizione generata con affidabilità elevata">
            <a:extLst>
              <a:ext uri="{FF2B5EF4-FFF2-40B4-BE49-F238E27FC236}">
                <a16:creationId xmlns:a16="http://schemas.microsoft.com/office/drawing/2014/main" id="{66DE99EC-1FC7-4087-9694-F16C0233B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7" b="211"/>
          <a:stretch/>
        </p:blipFill>
        <p:spPr>
          <a:xfrm>
            <a:off x="132521" y="3821586"/>
            <a:ext cx="2915481" cy="2284805"/>
          </a:xfrm>
          <a:prstGeom prst="rect">
            <a:avLst/>
          </a:prstGeom>
        </p:spPr>
      </p:pic>
      <p:pic>
        <p:nvPicPr>
          <p:cNvPr id="33" name="Immagine 32" descr="Immagine che contiene interni&#10;&#10;Descrizione generata con affidabilità molto elevata">
            <a:extLst>
              <a:ext uri="{FF2B5EF4-FFF2-40B4-BE49-F238E27FC236}">
                <a16:creationId xmlns:a16="http://schemas.microsoft.com/office/drawing/2014/main" id="{1A643A2E-69CA-4E8B-9407-B3A47C914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42" y="752444"/>
            <a:ext cx="2909175" cy="2014604"/>
          </a:xfrm>
          <a:prstGeom prst="rect">
            <a:avLst/>
          </a:prstGeom>
        </p:spPr>
      </p:pic>
      <p:pic>
        <p:nvPicPr>
          <p:cNvPr id="31" name="Immagine 30" descr="Immagine che contiene edificio, testo, esterni&#10;&#10;Descrizione generata con affidabilità molto elevata">
            <a:extLst>
              <a:ext uri="{FF2B5EF4-FFF2-40B4-BE49-F238E27FC236}">
                <a16:creationId xmlns:a16="http://schemas.microsoft.com/office/drawing/2014/main" id="{A4ABF019-C398-40DD-B987-A2F395E822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7633"/>
          <a:stretch/>
        </p:blipFill>
        <p:spPr>
          <a:xfrm>
            <a:off x="6148304" y="744893"/>
            <a:ext cx="2916175" cy="2916175"/>
          </a:xfrm>
          <a:prstGeom prst="rect">
            <a:avLst/>
          </a:prstGeom>
        </p:spPr>
      </p:pic>
      <p:pic>
        <p:nvPicPr>
          <p:cNvPr id="29" name="Immagine 28" descr="Immagine che contiene interni, tavolo, sedendo&#10;&#10;Descrizione generata con affidabilità elevata">
            <a:extLst>
              <a:ext uri="{FF2B5EF4-FFF2-40B4-BE49-F238E27FC236}">
                <a16:creationId xmlns:a16="http://schemas.microsoft.com/office/drawing/2014/main" id="{7E5AA224-621C-40F1-9026-017C87A22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6" y="744893"/>
            <a:ext cx="2916175" cy="2187131"/>
          </a:xfrm>
          <a:prstGeom prst="rect">
            <a:avLst/>
          </a:prstGeom>
        </p:spPr>
      </p:pic>
      <p:pic>
        <p:nvPicPr>
          <p:cNvPr id="4" name="Immagine 3" descr="Immagine che contiene galleria, stanza, scena, parete&#10;&#10;Descrizione generata con affidabilità molto elevata">
            <a:extLst>
              <a:ext uri="{FF2B5EF4-FFF2-40B4-BE49-F238E27FC236}">
                <a16:creationId xmlns:a16="http://schemas.microsoft.com/office/drawing/2014/main" id="{BDE655F8-D5DD-45D5-BB69-88F487EA93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0" t="1933" r="51241" b="49240"/>
          <a:stretch/>
        </p:blipFill>
        <p:spPr>
          <a:xfrm>
            <a:off x="132522" y="744893"/>
            <a:ext cx="2915481" cy="22420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5A0BAF-21BD-4B00-B33D-D4835609C0BE}"/>
              </a:ext>
            </a:extLst>
          </p:cNvPr>
          <p:cNvSpPr txBox="1"/>
          <p:nvPr/>
        </p:nvSpPr>
        <p:spPr>
          <a:xfrm>
            <a:off x="132521" y="2721921"/>
            <a:ext cx="2915481" cy="30777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sz="1400" b="1" dirty="0"/>
              <a:t>ADESIVI PERSONALIZZATI E SCRITTE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64E58EC-C9FA-4189-9764-4D7B20A04E67}"/>
              </a:ext>
            </a:extLst>
          </p:cNvPr>
          <p:cNvSpPr txBox="1"/>
          <p:nvPr/>
        </p:nvSpPr>
        <p:spPr>
          <a:xfrm>
            <a:off x="3140760" y="2721921"/>
            <a:ext cx="2915481" cy="30777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sz="1400" b="1" dirty="0"/>
              <a:t>INSEGNE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F8DC61A-79EC-4E6F-BA2F-3E8B99DD9B9D}"/>
              </a:ext>
            </a:extLst>
          </p:cNvPr>
          <p:cNvSpPr txBox="1"/>
          <p:nvPr/>
        </p:nvSpPr>
        <p:spPr>
          <a:xfrm>
            <a:off x="6148998" y="2721921"/>
            <a:ext cx="2915481" cy="30777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sz="1400" b="1" dirty="0"/>
              <a:t>VETRINE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7A81D9-9396-42EE-A8D1-A28707738A70}"/>
              </a:ext>
            </a:extLst>
          </p:cNvPr>
          <p:cNvSpPr txBox="1"/>
          <p:nvPr/>
        </p:nvSpPr>
        <p:spPr>
          <a:xfrm>
            <a:off x="9157236" y="2721921"/>
            <a:ext cx="2915481" cy="30777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sz="1400" b="1" dirty="0"/>
              <a:t>FLOOR GRAPHIC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6639BFB-E45D-4DAE-B4D9-43CC0085CEE2}"/>
              </a:ext>
            </a:extLst>
          </p:cNvPr>
          <p:cNvSpPr txBox="1"/>
          <p:nvPr/>
        </p:nvSpPr>
        <p:spPr>
          <a:xfrm>
            <a:off x="132522" y="5798614"/>
            <a:ext cx="2915481" cy="30777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sz="1400" b="1" dirty="0"/>
              <a:t>VEICOLI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A37ADED-C572-440C-A844-E0E915624B37}"/>
              </a:ext>
            </a:extLst>
          </p:cNvPr>
          <p:cNvSpPr txBox="1"/>
          <p:nvPr/>
        </p:nvSpPr>
        <p:spPr>
          <a:xfrm>
            <a:off x="3140760" y="5798614"/>
            <a:ext cx="2915481" cy="30777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sz="1400" b="1" dirty="0"/>
              <a:t>INTERIOR DECORATION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EEE451F-A031-4436-9CB1-E01631B762D2}"/>
              </a:ext>
            </a:extLst>
          </p:cNvPr>
          <p:cNvSpPr txBox="1"/>
          <p:nvPr/>
        </p:nvSpPr>
        <p:spPr>
          <a:xfrm>
            <a:off x="6148998" y="5798614"/>
            <a:ext cx="2915481" cy="30777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sz="1400" b="1" dirty="0"/>
              <a:t>ABBIGLIAMENTO PERSONALIZZATO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45C9A51-C6E0-491E-87D6-ED85A43ED0B3}"/>
              </a:ext>
            </a:extLst>
          </p:cNvPr>
          <p:cNvSpPr txBox="1"/>
          <p:nvPr/>
        </p:nvSpPr>
        <p:spPr>
          <a:xfrm>
            <a:off x="9157236" y="5798614"/>
            <a:ext cx="2915481" cy="30777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sz="1400" b="1" dirty="0"/>
              <a:t>SEGNALETICA</a:t>
            </a:r>
          </a:p>
        </p:txBody>
      </p:sp>
    </p:spTree>
    <p:extLst>
      <p:ext uri="{BB962C8B-B14F-4D97-AF65-F5344CB8AC3E}">
        <p14:creationId xmlns:p14="http://schemas.microsoft.com/office/powerpoint/2010/main" val="1358030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Immagine 7" descr="Immagine che contiene interni, elettronico&#10;&#10;Descrizione generata con affidabilità elevata">
            <a:extLst>
              <a:ext uri="{FF2B5EF4-FFF2-40B4-BE49-F238E27FC236}">
                <a16:creationId xmlns:a16="http://schemas.microsoft.com/office/drawing/2014/main" id="{E6DE261A-6E88-4055-97C2-905717D0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6CCA2-34D2-41C5-A48B-269122D62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585067"/>
            <a:ext cx="9067800" cy="1298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CUTTER PLOTTER GX-24</a:t>
            </a:r>
            <a:b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</a:b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ROLAND</a:t>
            </a:r>
            <a:br>
              <a:rPr lang="en-US" sz="3700" dirty="0">
                <a:solidFill>
                  <a:schemeClr val="bg1"/>
                </a:solidFill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1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BD8FBB4-32A8-44A0-B593-C91463C5B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66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1" name="Straight Connector 1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2EEB0A99-A9CD-481B-A262-141C4546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7" y="1065862"/>
            <a:ext cx="3892058" cy="4726276"/>
          </a:xfrm>
        </p:spPr>
        <p:txBody>
          <a:bodyPr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CUTTER PLOTTER </a:t>
            </a:r>
            <a:r>
              <a:rPr lang="it-IT" sz="4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CAMM-1 SERVO GX-24 ROLAND</a:t>
            </a:r>
          </a:p>
        </p:txBody>
      </p:sp>
      <p:sp>
        <p:nvSpPr>
          <p:cNvPr id="4" name="Rectangle 1">
            <a:hlinkClick r:id="rId4"/>
            <a:extLst>
              <a:ext uri="{FF2B5EF4-FFF2-40B4-BE49-F238E27FC236}">
                <a16:creationId xmlns:a16="http://schemas.microsoft.com/office/drawing/2014/main" id="{FE9C149A-EB50-4533-A919-F1B1A73E29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55379" y="1282890"/>
            <a:ext cx="5744685" cy="450924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195201" rIns="91440" bIns="195201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Work Area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: 584X25000mm</a:t>
            </a:r>
            <a:b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Utensili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: lama</a:t>
            </a:r>
            <a:b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Materiali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: vinile, cartoncino</a:t>
            </a:r>
            <a:b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Formato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: .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dxf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, .ai, .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svg</a:t>
            </a:r>
            <a:b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Uso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: su prenotazione</a:t>
            </a:r>
            <a:b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Costo: 15crediti/h I° - 5cr/h dalla II° </a:t>
            </a:r>
            <a:b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10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Immagine 7" descr="Immagine che contiene interni, elettronico&#10;&#10;Descrizione generata con affidabilità elevata">
            <a:extLst>
              <a:ext uri="{FF2B5EF4-FFF2-40B4-BE49-F238E27FC236}">
                <a16:creationId xmlns:a16="http://schemas.microsoft.com/office/drawing/2014/main" id="{E6DE261A-6E88-4055-97C2-905717D0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6CCA2-34D2-41C5-A48B-269122D62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521272"/>
            <a:ext cx="9067800" cy="1298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SOFTWARE </a:t>
            </a:r>
            <a:r>
              <a: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“INKSCAPE”</a:t>
            </a:r>
            <a:br>
              <a:rPr lang="en-US" sz="3700" dirty="0">
                <a:solidFill>
                  <a:schemeClr val="bg1"/>
                </a:solidFill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456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7115203-7F47-42A9-A3A1-E60572C66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46931"/>
          <a:stretch/>
        </p:blipFill>
        <p:spPr>
          <a:xfrm>
            <a:off x="5977719" y="-10866"/>
            <a:ext cx="6214281" cy="686886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47D85E5-85CC-4EF6-88B6-BB1B5F7C8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4" y="115105"/>
            <a:ext cx="1219200" cy="12192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405DE54B-516E-4070-AF81-B7194F838627}"/>
              </a:ext>
            </a:extLst>
          </p:cNvPr>
          <p:cNvSpPr/>
          <p:nvPr/>
        </p:nvSpPr>
        <p:spPr>
          <a:xfrm>
            <a:off x="404244" y="1597103"/>
            <a:ext cx="519133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b="1" dirty="0" err="1"/>
              <a:t>Inkscape</a:t>
            </a:r>
            <a:r>
              <a:rPr lang="it-IT" sz="2000" dirty="0"/>
              <a:t> è un software libero di grafica vettoriale basato sul formato Scalable </a:t>
            </a:r>
            <a:r>
              <a:rPr lang="it-IT" sz="2000" dirty="0" err="1"/>
              <a:t>Vector</a:t>
            </a:r>
            <a:r>
              <a:rPr lang="it-IT" sz="2000" dirty="0"/>
              <a:t> Graphics (SVG).</a:t>
            </a:r>
          </a:p>
          <a:p>
            <a:pPr algn="just"/>
            <a:endParaRPr lang="it-IT" sz="2000" dirty="0"/>
          </a:p>
          <a:p>
            <a:pPr algn="just"/>
            <a:r>
              <a:rPr lang="it-IT" sz="2000" dirty="0"/>
              <a:t>L'obiettivo del progetto è quello di fornire un potente strumento grafico, che offra una piena compatibilità con gli standard XML, SVG e CSS e che dia retro-compatibilità ai formati di Adobe Illustrator, Macromedia </a:t>
            </a:r>
            <a:r>
              <a:rPr lang="it-IT" sz="2000" dirty="0" err="1"/>
              <a:t>FreeHand</a:t>
            </a:r>
            <a:r>
              <a:rPr lang="it-IT" sz="2000" dirty="0"/>
              <a:t>, Corel </a:t>
            </a:r>
            <a:r>
              <a:rPr lang="it-IT" sz="2000" dirty="0" err="1"/>
              <a:t>Draw</a:t>
            </a:r>
            <a:r>
              <a:rPr lang="it-IT" sz="2000" dirty="0"/>
              <a:t>.</a:t>
            </a:r>
          </a:p>
          <a:p>
            <a:pPr algn="just"/>
            <a:endParaRPr lang="it-IT" sz="2000" dirty="0"/>
          </a:p>
          <a:p>
            <a:pPr algn="just"/>
            <a:r>
              <a:rPr lang="it-IT" sz="2000" dirty="0" err="1"/>
              <a:t>Inkscape</a:t>
            </a:r>
            <a:r>
              <a:rPr lang="it-IT" sz="2000" dirty="0"/>
              <a:t> è una multipiattaforma e il suo sviluppo è particolarmente focalizzato per i sistemi GNU/Linux.</a:t>
            </a:r>
          </a:p>
          <a:p>
            <a:pPr algn="just"/>
            <a:endParaRPr lang="it-IT" dirty="0">
              <a:hlinkClick r:id="rId5"/>
            </a:endParaRPr>
          </a:p>
          <a:p>
            <a:pPr algn="just"/>
            <a:r>
              <a:rPr lang="it-IT" dirty="0">
                <a:hlinkClick r:id="rId5"/>
              </a:rPr>
              <a:t>https://inkscape.org/it/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7728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6ACF83-0A32-4834-90B4-6323786C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ACF99B-134D-4CEE-AEA8-AEA2B371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E56EEB1-1C51-49C2-9FB8-EAD02EE8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3"/>
          <a:stretch/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E27AB9-735A-4357-B3EA-A159C6F0A9C0}"/>
              </a:ext>
            </a:extLst>
          </p:cNvPr>
          <p:cNvSpPr txBox="1"/>
          <p:nvPr/>
        </p:nvSpPr>
        <p:spPr>
          <a:xfrm>
            <a:off x="914402" y="2167340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CREA RETTANGOLI E QUADRATI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D8C0C03-41E6-4FB7-A134-293B13FC66B5}"/>
              </a:ext>
            </a:extLst>
          </p:cNvPr>
          <p:cNvSpPr txBox="1"/>
          <p:nvPr/>
        </p:nvSpPr>
        <p:spPr>
          <a:xfrm>
            <a:off x="914402" y="2729008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CREA CERCHI, ELLISSI E ARCHI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5FF18B-5284-4473-B447-F0F2C249E59D}"/>
              </a:ext>
            </a:extLst>
          </p:cNvPr>
          <p:cNvSpPr txBox="1"/>
          <p:nvPr/>
        </p:nvSpPr>
        <p:spPr>
          <a:xfrm>
            <a:off x="914402" y="2984156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CREA POLIGONI E STELLE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E103464-2806-4A68-B037-F5985D869C7B}"/>
              </a:ext>
            </a:extLst>
          </p:cNvPr>
          <p:cNvSpPr txBox="1"/>
          <p:nvPr/>
        </p:nvSpPr>
        <p:spPr>
          <a:xfrm>
            <a:off x="914402" y="3292173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CREA SPIRALE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1E909B-DA2B-435D-B913-E334A080D10B}"/>
              </a:ext>
            </a:extLst>
          </p:cNvPr>
          <p:cNvSpPr txBox="1"/>
          <p:nvPr/>
        </p:nvSpPr>
        <p:spPr>
          <a:xfrm>
            <a:off x="914402" y="2420991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CREA SOLIDO 3D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B5E01AF-0AD2-4306-8D10-924C660F204F}"/>
              </a:ext>
            </a:extLst>
          </p:cNvPr>
          <p:cNvSpPr txBox="1"/>
          <p:nvPr/>
        </p:nvSpPr>
        <p:spPr>
          <a:xfrm>
            <a:off x="914402" y="3558570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DISEGNA LINEE A MANO LIBERA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9E565E-CEEA-4526-8416-007A0C0CFE54}"/>
              </a:ext>
            </a:extLst>
          </p:cNvPr>
          <p:cNvSpPr txBox="1"/>
          <p:nvPr/>
        </p:nvSpPr>
        <p:spPr>
          <a:xfrm>
            <a:off x="914402" y="3862794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DISEGNA TRACCIATI E LINEE DRITTE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B9066E6-1F42-4D85-BFA9-C58168DAF90C}"/>
              </a:ext>
            </a:extLst>
          </p:cNvPr>
          <p:cNvSpPr txBox="1"/>
          <p:nvPr/>
        </p:nvSpPr>
        <p:spPr>
          <a:xfrm>
            <a:off x="914402" y="4132952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CREA LINEA CALLIGRAFICA O PENNELLATE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82157D5-17E0-4EF9-9BB0-5D4C6C62ADC8}"/>
              </a:ext>
            </a:extLst>
          </p:cNvPr>
          <p:cNvSpPr txBox="1"/>
          <p:nvPr/>
        </p:nvSpPr>
        <p:spPr>
          <a:xfrm>
            <a:off x="914401" y="833522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SELEZIONA E TRASFORMA OGGETTO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A31109A-45B9-47DA-A8CE-EF3D86456627}"/>
              </a:ext>
            </a:extLst>
          </p:cNvPr>
          <p:cNvSpPr txBox="1"/>
          <p:nvPr/>
        </p:nvSpPr>
        <p:spPr>
          <a:xfrm>
            <a:off x="914401" y="1087173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MODIFICA TRACCIATI DAI NODI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CD247C6-DDD9-496D-BB90-90989F88FB99}"/>
              </a:ext>
            </a:extLst>
          </p:cNvPr>
          <p:cNvSpPr txBox="1"/>
          <p:nvPr/>
        </p:nvSpPr>
        <p:spPr>
          <a:xfrm>
            <a:off x="914401" y="1365669"/>
            <a:ext cx="366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RITOCCA OGGETTI SCOLPENDOLI O RIDIPINGENDOLI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F4AE85-1FBD-4A93-A713-4E7B0129C4D0}"/>
              </a:ext>
            </a:extLst>
          </p:cNvPr>
          <p:cNvSpPr txBox="1"/>
          <p:nvPr/>
        </p:nvSpPr>
        <p:spPr>
          <a:xfrm>
            <a:off x="914400" y="1644165"/>
            <a:ext cx="366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INGRANDISCE O RIMPICCIOLISCE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74BBC8E-C948-4E4B-92B9-BC0B9DA7CD8F}"/>
              </a:ext>
            </a:extLst>
          </p:cNvPr>
          <p:cNvSpPr txBox="1"/>
          <p:nvPr/>
        </p:nvSpPr>
        <p:spPr>
          <a:xfrm>
            <a:off x="914400" y="1921164"/>
            <a:ext cx="366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STRUMENTO DI MISURAZIONE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334F40D-2C47-440D-A717-85C88D992152}"/>
              </a:ext>
            </a:extLst>
          </p:cNvPr>
          <p:cNvSpPr txBox="1"/>
          <p:nvPr/>
        </p:nvSpPr>
        <p:spPr>
          <a:xfrm>
            <a:off x="914401" y="4442075"/>
            <a:ext cx="33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CREA LE MODIFICA GLI OGGETTI TESTUALI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7CBE5BD-4931-43D4-8DBD-767843FB7956}"/>
              </a:ext>
            </a:extLst>
          </p:cNvPr>
          <p:cNvSpPr txBox="1"/>
          <p:nvPr/>
        </p:nvSpPr>
        <p:spPr>
          <a:xfrm>
            <a:off x="914400" y="4719074"/>
            <a:ext cx="366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SPRUZZA OGGETTI SCOLPENDOLI O RESPINGENDOLI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6402B3-4719-4D2F-99DC-B93613319E7D}"/>
              </a:ext>
            </a:extLst>
          </p:cNvPr>
          <p:cNvSpPr txBox="1"/>
          <p:nvPr/>
        </p:nvSpPr>
        <p:spPr>
          <a:xfrm>
            <a:off x="914400" y="5012696"/>
            <a:ext cx="366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CANCELLA TRACCIATO ESISTENTE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4B5172C-CD23-4B8E-B340-2C42FFD23749}"/>
              </a:ext>
            </a:extLst>
          </p:cNvPr>
          <p:cNvSpPr txBox="1"/>
          <p:nvPr/>
        </p:nvSpPr>
        <p:spPr>
          <a:xfrm>
            <a:off x="914399" y="5317765"/>
            <a:ext cx="366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COLORA AREE DELIMITATE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B4C2140-E2F3-4637-AD2B-6047F73A90E5}"/>
              </a:ext>
            </a:extLst>
          </p:cNvPr>
          <p:cNvSpPr txBox="1"/>
          <p:nvPr/>
        </p:nvSpPr>
        <p:spPr>
          <a:xfrm>
            <a:off x="914399" y="5597712"/>
            <a:ext cx="366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b="1" dirty="0"/>
              <a:t>CREA E MODIFICA I GRADIENTI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6F0281C-AE0D-4482-B88C-45B5E72C0C2F}"/>
              </a:ext>
            </a:extLst>
          </p:cNvPr>
          <p:cNvCxnSpPr/>
          <p:nvPr/>
        </p:nvCxnSpPr>
        <p:spPr>
          <a:xfrm flipH="1">
            <a:off x="477078" y="957615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75740ED-FF89-4C13-A35C-2D6C1DBAC38A}"/>
              </a:ext>
            </a:extLst>
          </p:cNvPr>
          <p:cNvCxnSpPr/>
          <p:nvPr/>
        </p:nvCxnSpPr>
        <p:spPr>
          <a:xfrm flipH="1">
            <a:off x="477078" y="1224315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5BA51A1-B175-44F9-B75C-659389941E7E}"/>
              </a:ext>
            </a:extLst>
          </p:cNvPr>
          <p:cNvCxnSpPr/>
          <p:nvPr/>
        </p:nvCxnSpPr>
        <p:spPr>
          <a:xfrm flipH="1">
            <a:off x="477078" y="1478315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52D5E5B-2BC6-42F3-8005-198D3F2363CC}"/>
              </a:ext>
            </a:extLst>
          </p:cNvPr>
          <p:cNvCxnSpPr/>
          <p:nvPr/>
        </p:nvCxnSpPr>
        <p:spPr>
          <a:xfrm flipH="1">
            <a:off x="477078" y="17466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AA9AFB2D-041F-424D-9FDB-103A670B9633}"/>
              </a:ext>
            </a:extLst>
          </p:cNvPr>
          <p:cNvCxnSpPr/>
          <p:nvPr/>
        </p:nvCxnSpPr>
        <p:spPr>
          <a:xfrm flipH="1">
            <a:off x="477078" y="20133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2F82FF0-A606-492A-AEA5-D30DBCC13F26}"/>
              </a:ext>
            </a:extLst>
          </p:cNvPr>
          <p:cNvCxnSpPr/>
          <p:nvPr/>
        </p:nvCxnSpPr>
        <p:spPr>
          <a:xfrm flipH="1">
            <a:off x="477078" y="22927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B0438313-DAB0-4DFD-BBC3-EED21F075B18}"/>
              </a:ext>
            </a:extLst>
          </p:cNvPr>
          <p:cNvCxnSpPr/>
          <p:nvPr/>
        </p:nvCxnSpPr>
        <p:spPr>
          <a:xfrm flipH="1">
            <a:off x="477078" y="25340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3087E8A-AD0C-42F6-9458-3D236FFCF487}"/>
              </a:ext>
            </a:extLst>
          </p:cNvPr>
          <p:cNvCxnSpPr/>
          <p:nvPr/>
        </p:nvCxnSpPr>
        <p:spPr>
          <a:xfrm flipH="1">
            <a:off x="477078" y="28515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FCE3D66A-A8B4-4BF6-9F41-222E08042202}"/>
              </a:ext>
            </a:extLst>
          </p:cNvPr>
          <p:cNvCxnSpPr/>
          <p:nvPr/>
        </p:nvCxnSpPr>
        <p:spPr>
          <a:xfrm flipH="1">
            <a:off x="477078" y="31182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C29E57FD-79A9-4BCE-81AF-B069F413D12B}"/>
              </a:ext>
            </a:extLst>
          </p:cNvPr>
          <p:cNvCxnSpPr/>
          <p:nvPr/>
        </p:nvCxnSpPr>
        <p:spPr>
          <a:xfrm flipH="1">
            <a:off x="477078" y="33976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08DBBED-776B-4925-ABF9-A84A6E7F68D2}"/>
              </a:ext>
            </a:extLst>
          </p:cNvPr>
          <p:cNvCxnSpPr/>
          <p:nvPr/>
        </p:nvCxnSpPr>
        <p:spPr>
          <a:xfrm flipH="1">
            <a:off x="477078" y="36643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089419EE-93E6-4822-AD9C-194D654D0337}"/>
              </a:ext>
            </a:extLst>
          </p:cNvPr>
          <p:cNvCxnSpPr/>
          <p:nvPr/>
        </p:nvCxnSpPr>
        <p:spPr>
          <a:xfrm flipH="1">
            <a:off x="477078" y="40072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4C554EC7-4997-4CC9-95B5-91EF48485E68}"/>
              </a:ext>
            </a:extLst>
          </p:cNvPr>
          <p:cNvCxnSpPr/>
          <p:nvPr/>
        </p:nvCxnSpPr>
        <p:spPr>
          <a:xfrm flipH="1">
            <a:off x="477078" y="42612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583F9D0-F2AA-4E49-9A26-4E9455592C91}"/>
              </a:ext>
            </a:extLst>
          </p:cNvPr>
          <p:cNvCxnSpPr/>
          <p:nvPr/>
        </p:nvCxnSpPr>
        <p:spPr>
          <a:xfrm flipH="1">
            <a:off x="477078" y="45914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A71E761-0C22-4E34-903D-08EB0736BCEA}"/>
              </a:ext>
            </a:extLst>
          </p:cNvPr>
          <p:cNvCxnSpPr/>
          <p:nvPr/>
        </p:nvCxnSpPr>
        <p:spPr>
          <a:xfrm flipH="1">
            <a:off x="477078" y="48708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6C3AE915-D030-4A93-9A71-9CC0A2A0FB3E}"/>
              </a:ext>
            </a:extLst>
          </p:cNvPr>
          <p:cNvCxnSpPr/>
          <p:nvPr/>
        </p:nvCxnSpPr>
        <p:spPr>
          <a:xfrm flipH="1">
            <a:off x="477078" y="51502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DAEC3356-3181-4198-9D12-7927D0E03AC8}"/>
              </a:ext>
            </a:extLst>
          </p:cNvPr>
          <p:cNvCxnSpPr/>
          <p:nvPr/>
        </p:nvCxnSpPr>
        <p:spPr>
          <a:xfrm flipH="1">
            <a:off x="477078" y="54550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DD43F677-44A6-43EC-B604-3C09DEBE6960}"/>
              </a:ext>
            </a:extLst>
          </p:cNvPr>
          <p:cNvCxnSpPr/>
          <p:nvPr/>
        </p:nvCxnSpPr>
        <p:spPr>
          <a:xfrm flipH="1">
            <a:off x="477078" y="5734403"/>
            <a:ext cx="43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520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CF0B25-0C03-41D7-828A-32A78394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Chelsea Market"/>
              </a:rPr>
              <a:t>ALTRE OPERAZIONI POSSIBILI CON INKSCAPE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026532-02C6-4340-B7BB-39124C6BCA52}"/>
              </a:ext>
            </a:extLst>
          </p:cNvPr>
          <p:cNvSpPr txBox="1"/>
          <p:nvPr/>
        </p:nvSpPr>
        <p:spPr>
          <a:xfrm>
            <a:off x="838200" y="1407149"/>
            <a:ext cx="4978400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Unione (anche multipla)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Differenza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Intersezione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Esclusione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Divisione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Taglia tracciato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Combina e Separa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Intrudi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Estrudi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Proiezione dinamica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Proiezione collegata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Semplifica tracciati o inverti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E7FD13-DD2A-4F8A-94B1-AAC5568D30BA}"/>
              </a:ext>
            </a:extLst>
          </p:cNvPr>
          <p:cNvSpPr txBox="1"/>
          <p:nvPr/>
        </p:nvSpPr>
        <p:spPr>
          <a:xfrm>
            <a:off x="6096000" y="1407149"/>
            <a:ext cx="49784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Raggruppa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Dividi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Allinea e distribuisci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Incolonna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Seleziona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Sposta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Rifletti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Duplica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Clona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Trasforma (altezza, larghezza, inclina, distorci)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Ruota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902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0EC524-C59E-4806-A741-8B1B68B87C8F}"/>
              </a:ext>
            </a:extLst>
          </p:cNvPr>
          <p:cNvSpPr txBox="1"/>
          <p:nvPr/>
        </p:nvSpPr>
        <p:spPr>
          <a:xfrm>
            <a:off x="774700" y="889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helsea Market"/>
              </a:rPr>
              <a:t>QUI PUOI SCARICARE FILE VETTORIALI: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E60CBA8-DFE4-49CA-A777-7673A7AB62FF}"/>
              </a:ext>
            </a:extLst>
          </p:cNvPr>
          <p:cNvSpPr txBox="1"/>
          <p:nvPr/>
        </p:nvSpPr>
        <p:spPr>
          <a:xfrm>
            <a:off x="876300" y="1511300"/>
            <a:ext cx="8724900" cy="72943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hlinkClick r:id="rId2"/>
              </a:rPr>
              <a:t>https://thenounproject.com/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hlinkClick r:id="rId3"/>
              </a:rPr>
              <a:t>https://iconathon.org/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hlinkClick r:id="rId4"/>
              </a:rPr>
              <a:t>http://www.flaticon.com/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hlinkClick r:id="rId5"/>
              </a:rPr>
              <a:t>https://icons8.com/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hlinkClick r:id="rId6"/>
              </a:rPr>
              <a:t>https://www.iconfinder.com/free_icons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hlinkClick r:id="rId7"/>
              </a:rPr>
              <a:t>http://it.freepik.com/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hlinkClick r:id="rId8"/>
              </a:rPr>
              <a:t>https://www.vectorstock.com/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0872A12-1621-473B-86E3-D1ADA091F7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063" t="20818" r="15000" b="19865"/>
          <a:stretch/>
        </p:blipFill>
        <p:spPr>
          <a:xfrm>
            <a:off x="6959602" y="103032"/>
            <a:ext cx="5232398" cy="24598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0E60071-1514-415A-9E36-3DFFDDFE69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20" t="12944" r="17606" b="27877"/>
          <a:stretch/>
        </p:blipFill>
        <p:spPr>
          <a:xfrm>
            <a:off x="6959600" y="4507413"/>
            <a:ext cx="5232400" cy="22241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38FB1BF-F621-4C94-802A-0F443F9AD3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945" r="9788" b="27313"/>
          <a:stretch/>
        </p:blipFill>
        <p:spPr>
          <a:xfrm>
            <a:off x="6959601" y="2559219"/>
            <a:ext cx="5232400" cy="19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94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756525E-C977-4E09-B920-917BCC9D2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5" r="6494"/>
          <a:stretch/>
        </p:blipFill>
        <p:spPr>
          <a:xfrm>
            <a:off x="0" y="727882"/>
            <a:ext cx="5868750" cy="550351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11C1FF8-CBA4-40AC-9069-96768A7E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25499" b="-2"/>
          <a:stretch/>
        </p:blipFill>
        <p:spPr>
          <a:xfrm>
            <a:off x="5925898" y="727882"/>
            <a:ext cx="6266102" cy="549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9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2287E2F0-AD7F-4838-A1F4-CDD7252C3A43}"/>
              </a:ext>
            </a:extLst>
          </p:cNvPr>
          <p:cNvSpPr/>
          <p:nvPr/>
        </p:nvSpPr>
        <p:spPr>
          <a:xfrm>
            <a:off x="5517931" y="0"/>
            <a:ext cx="6674069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A8F312-7CB0-40F4-9B96-2A1C54BC4D19}"/>
              </a:ext>
            </a:extLst>
          </p:cNvPr>
          <p:cNvSpPr txBox="1"/>
          <p:nvPr/>
        </p:nvSpPr>
        <p:spPr>
          <a:xfrm>
            <a:off x="662296" y="1082123"/>
            <a:ext cx="4335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/>
              <a:t>Strumento che permette di realizzare </a:t>
            </a:r>
            <a:r>
              <a:rPr lang="it-IT" sz="2100" b="1" dirty="0"/>
              <a:t>grafiche</a:t>
            </a:r>
            <a:r>
              <a:rPr lang="it-IT" sz="2100" dirty="0"/>
              <a:t> e </a:t>
            </a:r>
            <a:r>
              <a:rPr lang="it-IT" sz="2100" b="1" dirty="0"/>
              <a:t>scritte</a:t>
            </a:r>
            <a:r>
              <a:rPr lang="it-IT" sz="2100" dirty="0"/>
              <a:t>.</a:t>
            </a:r>
          </a:p>
        </p:txBody>
      </p:sp>
      <p:pic>
        <p:nvPicPr>
          <p:cNvPr id="16" name="Immagine 15" descr="Immagine che contiene interni, pavimento, tavolo, stampante&#10;&#10;Descrizione generata con affidabilità molto elevata">
            <a:extLst>
              <a:ext uri="{FF2B5EF4-FFF2-40B4-BE49-F238E27FC236}">
                <a16:creationId xmlns:a16="http://schemas.microsoft.com/office/drawing/2014/main" id="{0BDC236E-73E4-4722-85A5-506480C2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71" y="1853066"/>
            <a:ext cx="5770036" cy="3245645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1C84FD1-684D-4A93-8292-3E7F1CC8B155}"/>
              </a:ext>
            </a:extLst>
          </p:cNvPr>
          <p:cNvSpPr txBox="1"/>
          <p:nvPr/>
        </p:nvSpPr>
        <p:spPr>
          <a:xfrm>
            <a:off x="662297" y="3180861"/>
            <a:ext cx="4335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/>
              <a:t>Termine «</a:t>
            </a:r>
            <a:r>
              <a:rPr lang="it-IT" sz="2100" b="1" i="1" dirty="0"/>
              <a:t>plotter</a:t>
            </a:r>
            <a:r>
              <a:rPr lang="it-IT" sz="2100" dirty="0"/>
              <a:t>»: (to plot) </a:t>
            </a:r>
            <a:r>
              <a:rPr lang="it-IT" sz="2100" i="1" dirty="0"/>
              <a:t>tracciare il disegno.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7522AA7-B6B7-4C7C-A710-1AD4EC4CA42E}"/>
              </a:ext>
            </a:extLst>
          </p:cNvPr>
          <p:cNvSpPr txBox="1"/>
          <p:nvPr/>
        </p:nvSpPr>
        <p:spPr>
          <a:xfrm>
            <a:off x="662298" y="5279599"/>
            <a:ext cx="43353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/>
              <a:t>Plotter da </a:t>
            </a:r>
            <a:r>
              <a:rPr lang="it-IT" sz="2100" b="1" i="1" dirty="0"/>
              <a:t>taglio</a:t>
            </a:r>
            <a:r>
              <a:rPr lang="it-IT" sz="2100" dirty="0"/>
              <a:t> e plotter da </a:t>
            </a:r>
            <a:r>
              <a:rPr lang="it-IT" sz="2100" b="1" i="1" dirty="0"/>
              <a:t>stampa</a:t>
            </a:r>
            <a:r>
              <a:rPr lang="it-IT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935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Immagine 7" descr="Immagine che contiene interni, elettronico&#10;&#10;Descrizione generata con affidabilità elevata">
            <a:extLst>
              <a:ext uri="{FF2B5EF4-FFF2-40B4-BE49-F238E27FC236}">
                <a16:creationId xmlns:a16="http://schemas.microsoft.com/office/drawing/2014/main" id="{E6DE261A-6E88-4055-97C2-905717D0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6CCA2-34D2-41C5-A48B-269122D62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521272"/>
            <a:ext cx="9067800" cy="1298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COM’ È FATTO?</a:t>
            </a:r>
            <a:br>
              <a:rPr lang="en-US" sz="3700" dirty="0">
                <a:solidFill>
                  <a:schemeClr val="bg1"/>
                </a:solidFill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9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tampante, elettronico&#10;&#10;Descrizione generata con affidabilità molto elevata">
            <a:extLst>
              <a:ext uri="{FF2B5EF4-FFF2-40B4-BE49-F238E27FC236}">
                <a16:creationId xmlns:a16="http://schemas.microsoft.com/office/drawing/2014/main" id="{F178206A-710C-4AB0-843E-2AD0FE867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92" y="2599554"/>
            <a:ext cx="6808876" cy="18900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3AB30B-8979-4D0D-AF88-7D56687A47D3}"/>
              </a:ext>
            </a:extLst>
          </p:cNvPr>
          <p:cNvSpPr txBox="1"/>
          <p:nvPr/>
        </p:nvSpPr>
        <p:spPr>
          <a:xfrm>
            <a:off x="8467296" y="1387907"/>
            <a:ext cx="1513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CARRELLO DI TAGLIO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9F9EB77-E25B-4994-8941-D1642DAC21E0}"/>
              </a:ext>
            </a:extLst>
          </p:cNvPr>
          <p:cNvCxnSpPr>
            <a:cxnSpLocks/>
          </p:cNvCxnSpPr>
          <p:nvPr/>
        </p:nvCxnSpPr>
        <p:spPr>
          <a:xfrm flipH="1">
            <a:off x="9126948" y="2086425"/>
            <a:ext cx="96995" cy="1181805"/>
          </a:xfrm>
          <a:prstGeom prst="straightConnector1">
            <a:avLst/>
          </a:prstGeom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7264202-062C-4B8F-B365-DC8DE36A7955}"/>
              </a:ext>
            </a:extLst>
          </p:cNvPr>
          <p:cNvGrpSpPr/>
          <p:nvPr/>
        </p:nvGrpSpPr>
        <p:grpSpPr>
          <a:xfrm>
            <a:off x="8079113" y="3693152"/>
            <a:ext cx="1734882" cy="1518572"/>
            <a:chOff x="8524467" y="3687857"/>
            <a:chExt cx="1734882" cy="1518572"/>
          </a:xfrm>
        </p:grpSpPr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A1573159-517B-4756-845D-CA75DC060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9924" y="3687857"/>
              <a:ext cx="136708" cy="1168251"/>
            </a:xfrm>
            <a:prstGeom prst="straightConnector1">
              <a:avLst/>
            </a:prstGeom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4C38FCA-98BD-447C-862D-F53005BEB330}"/>
                </a:ext>
              </a:extLst>
            </p:cNvPr>
            <p:cNvSpPr txBox="1"/>
            <p:nvPr/>
          </p:nvSpPr>
          <p:spPr>
            <a:xfrm>
              <a:off x="8524467" y="4806319"/>
              <a:ext cx="1734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PORTALAMA</a:t>
              </a:r>
            </a:p>
          </p:txBody>
        </p:sp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BD046ED7-408B-4866-8E05-ABC648718071}"/>
              </a:ext>
            </a:extLst>
          </p:cNvPr>
          <p:cNvGrpSpPr/>
          <p:nvPr/>
        </p:nvGrpSpPr>
        <p:grpSpPr>
          <a:xfrm>
            <a:off x="10169412" y="1593291"/>
            <a:ext cx="1265814" cy="1395682"/>
            <a:chOff x="10169412" y="1593291"/>
            <a:chExt cx="1265814" cy="1395682"/>
          </a:xfrm>
        </p:grpSpPr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82B45DEC-CF52-4AAB-A0D6-816BA3E2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1753" y="2249847"/>
              <a:ext cx="366546" cy="739126"/>
            </a:xfrm>
            <a:prstGeom prst="straightConnector1">
              <a:avLst/>
            </a:prstGeom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6EEFD566-0925-44FD-9581-8093A2E675B5}"/>
                </a:ext>
              </a:extLst>
            </p:cNvPr>
            <p:cNvSpPr txBox="1"/>
            <p:nvPr/>
          </p:nvSpPr>
          <p:spPr>
            <a:xfrm>
              <a:off x="10169412" y="1593291"/>
              <a:ext cx="12658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SCHERMO LCD</a:t>
              </a:r>
            </a:p>
          </p:txBody>
        </p:sp>
      </p:grp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0F2CDFF6-798A-4BEE-917F-D940822AFE6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10504952" y="3596014"/>
            <a:ext cx="648802" cy="1243911"/>
          </a:xfrm>
          <a:prstGeom prst="straightConnector1">
            <a:avLst/>
          </a:prstGeom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1AAA19B-D666-433D-B60C-D876354C6162}"/>
              </a:ext>
            </a:extLst>
          </p:cNvPr>
          <p:cNvSpPr txBox="1"/>
          <p:nvPr/>
        </p:nvSpPr>
        <p:spPr>
          <a:xfrm>
            <a:off x="9624222" y="4839925"/>
            <a:ext cx="1761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PANNELLO DI CONTROLLO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7220472-65C6-4A1C-AC01-68CAF15B8407}"/>
              </a:ext>
            </a:extLst>
          </p:cNvPr>
          <p:cNvCxnSpPr>
            <a:cxnSpLocks/>
          </p:cNvCxnSpPr>
          <p:nvPr/>
        </p:nvCxnSpPr>
        <p:spPr>
          <a:xfrm flipH="1">
            <a:off x="5534653" y="1481905"/>
            <a:ext cx="577294" cy="1023517"/>
          </a:xfrm>
          <a:prstGeom prst="straightConnector1">
            <a:avLst/>
          </a:prstGeom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B5730F-4A1D-4F6F-9EA5-7613D1613601}"/>
              </a:ext>
            </a:extLst>
          </p:cNvPr>
          <p:cNvSpPr txBox="1"/>
          <p:nvPr/>
        </p:nvSpPr>
        <p:spPr>
          <a:xfrm>
            <a:off x="5167819" y="590788"/>
            <a:ext cx="2265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LEVA DI CARICO DEL FOGLIO/ROTOLO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5709BBF-D657-4267-9020-E0E3048703D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1435226" y="4052906"/>
            <a:ext cx="56376" cy="1525749"/>
          </a:xfrm>
          <a:prstGeom prst="straightConnector1">
            <a:avLst/>
          </a:prstGeom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AF84222-5AD5-4B2F-AF53-623A7030441E}"/>
              </a:ext>
            </a:extLst>
          </p:cNvPr>
          <p:cNvSpPr txBox="1"/>
          <p:nvPr/>
        </p:nvSpPr>
        <p:spPr>
          <a:xfrm>
            <a:off x="10328647" y="5578655"/>
            <a:ext cx="221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ON/OFF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1B132706-3221-4593-B564-48E13E6159FB}"/>
              </a:ext>
            </a:extLst>
          </p:cNvPr>
          <p:cNvCxnSpPr>
            <a:cxnSpLocks/>
          </p:cNvCxnSpPr>
          <p:nvPr/>
        </p:nvCxnSpPr>
        <p:spPr>
          <a:xfrm flipH="1">
            <a:off x="5570605" y="1955931"/>
            <a:ext cx="1544305" cy="1616439"/>
          </a:xfrm>
          <a:prstGeom prst="straightConnector1">
            <a:avLst/>
          </a:prstGeom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EA917D4-37FF-430A-94F9-43AD3F3A81B0}"/>
              </a:ext>
            </a:extLst>
          </p:cNvPr>
          <p:cNvSpPr txBox="1"/>
          <p:nvPr/>
        </p:nvSpPr>
        <p:spPr>
          <a:xfrm>
            <a:off x="6300771" y="1528032"/>
            <a:ext cx="2265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RULLINI PRESSORI</a:t>
            </a:r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3D014055-4914-480C-899C-AFD9D1C4DADE}"/>
              </a:ext>
            </a:extLst>
          </p:cNvPr>
          <p:cNvCxnSpPr>
            <a:cxnSpLocks/>
          </p:cNvCxnSpPr>
          <p:nvPr/>
        </p:nvCxnSpPr>
        <p:spPr>
          <a:xfrm>
            <a:off x="7252018" y="1992513"/>
            <a:ext cx="2807937" cy="1552068"/>
          </a:xfrm>
          <a:prstGeom prst="straightConnector1">
            <a:avLst/>
          </a:prstGeom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0257761A-F09C-44FF-B419-4941FC78EE38}"/>
              </a:ext>
            </a:extLst>
          </p:cNvPr>
          <p:cNvCxnSpPr>
            <a:cxnSpLocks/>
          </p:cNvCxnSpPr>
          <p:nvPr/>
        </p:nvCxnSpPr>
        <p:spPr>
          <a:xfrm flipH="1" flipV="1">
            <a:off x="8015049" y="3709230"/>
            <a:ext cx="269414" cy="1869425"/>
          </a:xfrm>
          <a:prstGeom prst="straightConnector1">
            <a:avLst/>
          </a:prstGeom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4BE9B4F-C22B-4CFE-A7F3-7047EC7A5E07}"/>
              </a:ext>
            </a:extLst>
          </p:cNvPr>
          <p:cNvSpPr txBox="1"/>
          <p:nvPr/>
        </p:nvSpPr>
        <p:spPr>
          <a:xfrm>
            <a:off x="7577892" y="5790484"/>
            <a:ext cx="1549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PROTEZIONE</a:t>
            </a:r>
          </a:p>
          <a:p>
            <a:pPr algn="ctr"/>
            <a:r>
              <a:rPr lang="it-IT" sz="2000" dirty="0"/>
              <a:t> LAMA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0FE30580-C93A-4FE0-B7BE-8FAAA2655BE5}"/>
              </a:ext>
            </a:extLst>
          </p:cNvPr>
          <p:cNvCxnSpPr>
            <a:cxnSpLocks/>
          </p:cNvCxnSpPr>
          <p:nvPr/>
        </p:nvCxnSpPr>
        <p:spPr>
          <a:xfrm flipV="1">
            <a:off x="5919654" y="3709231"/>
            <a:ext cx="0" cy="990580"/>
          </a:xfrm>
          <a:prstGeom prst="straightConnector1">
            <a:avLst/>
          </a:prstGeom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6AF0012E-2066-4A00-8CA8-B81D54559FB5}"/>
              </a:ext>
            </a:extLst>
          </p:cNvPr>
          <p:cNvSpPr txBox="1"/>
          <p:nvPr/>
        </p:nvSpPr>
        <p:spPr>
          <a:xfrm>
            <a:off x="4764614" y="4675130"/>
            <a:ext cx="2265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RULLO ZIGRINATO</a:t>
            </a:r>
          </a:p>
        </p:txBody>
      </p: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9E2D0177-4161-4686-AC1D-0D9EEB925248}"/>
              </a:ext>
            </a:extLst>
          </p:cNvPr>
          <p:cNvCxnSpPr>
            <a:cxnSpLocks/>
          </p:cNvCxnSpPr>
          <p:nvPr/>
        </p:nvCxnSpPr>
        <p:spPr>
          <a:xfrm flipV="1">
            <a:off x="7062550" y="4052906"/>
            <a:ext cx="13998" cy="1144978"/>
          </a:xfrm>
          <a:prstGeom prst="straightConnector1">
            <a:avLst/>
          </a:prstGeom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730EB18-98A8-4485-A215-64A2389F73DC}"/>
              </a:ext>
            </a:extLst>
          </p:cNvPr>
          <p:cNvSpPr txBox="1"/>
          <p:nvPr/>
        </p:nvSpPr>
        <p:spPr>
          <a:xfrm>
            <a:off x="5970865" y="5306099"/>
            <a:ext cx="2265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LINEE GUIDA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7EE2C165-BDB5-4855-9401-0CB59A393FAF}"/>
              </a:ext>
            </a:extLst>
          </p:cNvPr>
          <p:cNvSpPr txBox="1"/>
          <p:nvPr/>
        </p:nvSpPr>
        <p:spPr>
          <a:xfrm>
            <a:off x="359986" y="1085244"/>
            <a:ext cx="38582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Il plotter da taglio si compone di un </a:t>
            </a:r>
            <a:r>
              <a:rPr lang="it-IT" sz="2000" b="1" dirty="0"/>
              <a:t>carrello di taglio,</a:t>
            </a:r>
            <a:r>
              <a:rPr lang="it-IT" sz="2000" dirty="0"/>
              <a:t> di una parte necessaria alla </a:t>
            </a:r>
            <a:r>
              <a:rPr lang="it-IT" sz="2000" b="1" dirty="0"/>
              <a:t>movimentazione del foglio </a:t>
            </a:r>
            <a:r>
              <a:rPr lang="it-IT" sz="2000" dirty="0"/>
              <a:t>e di una parte per il controllo dei parametri (</a:t>
            </a:r>
            <a:r>
              <a:rPr lang="it-IT" sz="2000" b="1" dirty="0"/>
              <a:t>pannello di controllo</a:t>
            </a:r>
            <a:r>
              <a:rPr lang="it-IT" sz="2000" dirty="0"/>
              <a:t>).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A6A1633-289A-4192-BCFD-2903B66696CA}"/>
              </a:ext>
            </a:extLst>
          </p:cNvPr>
          <p:cNvSpPr txBox="1"/>
          <p:nvPr/>
        </p:nvSpPr>
        <p:spPr>
          <a:xfrm>
            <a:off x="359986" y="3496170"/>
            <a:ext cx="39559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Vi sono diverse </a:t>
            </a:r>
            <a:r>
              <a:rPr lang="it-IT" sz="2000" b="1" dirty="0"/>
              <a:t>tipologie di taglio</a:t>
            </a:r>
            <a:r>
              <a:rPr lang="it-IT" sz="2000" dirty="0"/>
              <a:t>: </a:t>
            </a:r>
            <a:r>
              <a:rPr lang="it-IT" sz="2000" dirty="0" err="1"/>
              <a:t>pivottante</a:t>
            </a:r>
            <a:r>
              <a:rPr lang="it-IT" sz="2000" dirty="0"/>
              <a:t>, tangenziale ecc.</a:t>
            </a:r>
          </a:p>
          <a:p>
            <a:pPr algn="just"/>
            <a:r>
              <a:rPr lang="it-IT" sz="2000" dirty="0"/>
              <a:t>La più semplice, quella </a:t>
            </a:r>
            <a:r>
              <a:rPr lang="it-IT" sz="2000" b="1" dirty="0" err="1"/>
              <a:t>pivottante</a:t>
            </a:r>
            <a:r>
              <a:rPr lang="it-IT" sz="2000" dirty="0"/>
              <a:t>, gira automaticamente la lama secondo la direzione del movimento degli assi. Questa viene utilizzata da </a:t>
            </a:r>
            <a:r>
              <a:rPr lang="it-IT" sz="2000" b="1" dirty="0"/>
              <a:t>Roland</a:t>
            </a:r>
            <a:r>
              <a:rPr lang="it-IT" sz="2000" dirty="0"/>
              <a:t> sin dal 1988, perché è garanzia di affidabilità e facilità di manutenzione.</a:t>
            </a:r>
          </a:p>
        </p:txBody>
      </p:sp>
    </p:spTree>
    <p:extLst>
      <p:ext uri="{BB962C8B-B14F-4D97-AF65-F5344CB8AC3E}">
        <p14:creationId xmlns:p14="http://schemas.microsoft.com/office/powerpoint/2010/main" val="73372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interni, tavolo, cosa&#10;&#10;Descrizione generata con affidabilità elevata">
            <a:extLst>
              <a:ext uri="{FF2B5EF4-FFF2-40B4-BE49-F238E27FC236}">
                <a16:creationId xmlns:a16="http://schemas.microsoft.com/office/drawing/2014/main" id="{354382B2-6982-483A-A533-A2ED1BD1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r="4272"/>
          <a:stretch/>
        </p:blipFill>
        <p:spPr>
          <a:xfrm>
            <a:off x="6319213" y="10"/>
            <a:ext cx="5872788" cy="6857990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D071F3D-98AC-42C5-89FD-C8195449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267316"/>
            <a:ext cx="5127031" cy="167660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helsea Market"/>
              </a:rPr>
              <a:t>LAME DA TAGLIO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A526D3-F414-4C9A-9116-7B5006637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80" y="2438400"/>
            <a:ext cx="5441682" cy="37854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Ci sono </a:t>
            </a:r>
            <a:r>
              <a:rPr lang="it-IT" sz="2000" b="1" dirty="0"/>
              <a:t>diversi tipi di lame in commercio</a:t>
            </a:r>
            <a:r>
              <a:rPr lang="it-IT" sz="2000" dirty="0"/>
              <a:t> che possono essere utilizzate su un plotter da taglio. Solitamente, cambia la</a:t>
            </a:r>
            <a:r>
              <a:rPr lang="it-IT" sz="2000" b="1" dirty="0"/>
              <a:t> forma della lama</a:t>
            </a:r>
            <a:r>
              <a:rPr lang="it-IT" sz="2000" dirty="0"/>
              <a:t> che può avere un profilo diverso</a:t>
            </a:r>
            <a:r>
              <a:rPr lang="it-IT" sz="2000" b="1" dirty="0"/>
              <a:t> secondo il materiale</a:t>
            </a:r>
            <a:r>
              <a:rPr lang="it-IT" sz="2000" dirty="0"/>
              <a:t> a cui è dedicata. </a:t>
            </a:r>
          </a:p>
          <a:p>
            <a:pPr marL="0" indent="0" algn="just">
              <a:buNone/>
            </a:pPr>
            <a:endParaRPr lang="it-IT" sz="2000" b="1" dirty="0"/>
          </a:p>
          <a:p>
            <a:pPr marL="0" indent="0" algn="just">
              <a:buNone/>
            </a:pPr>
            <a:r>
              <a:rPr lang="it-IT" sz="2000" b="1" dirty="0"/>
              <a:t>Roland </a:t>
            </a:r>
            <a:r>
              <a:rPr lang="it-IT" sz="2000" dirty="0"/>
              <a:t>utilizzare </a:t>
            </a:r>
            <a:r>
              <a:rPr lang="it-IT" sz="2000" b="1" dirty="0"/>
              <a:t>lame in carburo cementato,</a:t>
            </a:r>
            <a:r>
              <a:rPr lang="it-IT" sz="2000" dirty="0"/>
              <a:t> un materiale che assicura una </a:t>
            </a:r>
            <a:r>
              <a:rPr lang="it-IT" sz="2000" b="1" dirty="0"/>
              <a:t>durata</a:t>
            </a:r>
            <a:r>
              <a:rPr lang="it-IT" sz="2000" dirty="0"/>
              <a:t> molto lunga e un’altissima </a:t>
            </a:r>
            <a:r>
              <a:rPr lang="it-IT" sz="2000" b="1" dirty="0"/>
              <a:t>qualità di taglio.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28485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Immagine 7" descr="Immagine che contiene interni, elettronico&#10;&#10;Descrizione generata con affidabilità elevata">
            <a:extLst>
              <a:ext uri="{FF2B5EF4-FFF2-40B4-BE49-F238E27FC236}">
                <a16:creationId xmlns:a16="http://schemas.microsoft.com/office/drawing/2014/main" id="{E6DE261A-6E88-4055-97C2-905717D0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6CCA2-34D2-41C5-A48B-269122D62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521272"/>
            <a:ext cx="9067800" cy="1298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lsea Market"/>
              </a:rPr>
              <a:t>COME FUNZIONA?</a:t>
            </a:r>
            <a:br>
              <a:rPr lang="en-US" sz="3700" dirty="0">
                <a:solidFill>
                  <a:schemeClr val="bg1"/>
                </a:solidFill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6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ource">
            <a:hlinkClick r:id="" action="ppaction://media"/>
            <a:extLst>
              <a:ext uri="{FF2B5EF4-FFF2-40B4-BE49-F238E27FC236}">
                <a16:creationId xmlns:a16="http://schemas.microsoft.com/office/drawing/2014/main" id="{ED6F8FE9-BB0A-47A6-A9E6-2A780537E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1700" y="1672712"/>
            <a:ext cx="5765605" cy="324315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E1CC9A-7AA5-4F54-A820-6F3744F3C01C}"/>
              </a:ext>
            </a:extLst>
          </p:cNvPr>
          <p:cNvSpPr txBox="1"/>
          <p:nvPr/>
        </p:nvSpPr>
        <p:spPr>
          <a:xfrm>
            <a:off x="590550" y="1128932"/>
            <a:ext cx="4476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Il</a:t>
            </a:r>
            <a:r>
              <a:rPr lang="it-IT" sz="2000" b="1" dirty="0"/>
              <a:t> plotter da taglio</a:t>
            </a:r>
            <a:r>
              <a:rPr lang="it-IT" sz="2000" dirty="0"/>
              <a:t> lavora come un </a:t>
            </a:r>
            <a:r>
              <a:rPr lang="it-IT" sz="2000" b="1" dirty="0"/>
              <a:t>plotter da disegno</a:t>
            </a:r>
            <a:r>
              <a:rPr lang="it-IT" sz="2000" dirty="0"/>
              <a:t>, tagliando la nostra grafica invece di disegnarla. </a:t>
            </a:r>
          </a:p>
          <a:p>
            <a:pPr algn="just"/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675AB0-A503-487C-9EE8-EE342E5FB390}"/>
              </a:ext>
            </a:extLst>
          </p:cNvPr>
          <p:cNvSpPr txBox="1"/>
          <p:nvPr/>
        </p:nvSpPr>
        <p:spPr>
          <a:xfrm>
            <a:off x="590550" y="2285903"/>
            <a:ext cx="44767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Si collega ad un PC su cui sarà installato un software applicativo di tipo vettoriale, da cui i disegni creati saranno inviati al plotter. </a:t>
            </a:r>
          </a:p>
          <a:p>
            <a:pPr algn="just"/>
            <a:endParaRPr lang="it-IT" sz="20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D219CC-8F83-4DA5-BB45-D01E5B9A3264}"/>
              </a:ext>
            </a:extLst>
          </p:cNvPr>
          <p:cNvSpPr txBox="1"/>
          <p:nvPr/>
        </p:nvSpPr>
        <p:spPr>
          <a:xfrm>
            <a:off x="590550" y="3697558"/>
            <a:ext cx="44767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Il controllo del plotter è affidato a un driver che permette di selezionare i parametri di  lavoro più comuni ( lama, pressione di taglio, velocità di lavoro ecc.). Dal driver si andrà direttamente ad eseguire il taglio.</a:t>
            </a:r>
          </a:p>
          <a:p>
            <a:pPr algn="just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36349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4">
            <a:extLst>
              <a:ext uri="{FF2B5EF4-FFF2-40B4-BE49-F238E27FC236}">
                <a16:creationId xmlns:a16="http://schemas.microsoft.com/office/drawing/2014/main" id="{93B78123-10F0-4092-9C8B-293958AE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116"/>
            <a:ext cx="6270255" cy="38445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594F94-FA5A-409B-B489-C3B822DE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28" y="1366630"/>
            <a:ext cx="6438372" cy="38440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D8ADB6-AD8D-4F18-9237-3A143D8F660B}"/>
              </a:ext>
            </a:extLst>
          </p:cNvPr>
          <p:cNvSpPr txBox="1"/>
          <p:nvPr/>
        </p:nvSpPr>
        <p:spPr>
          <a:xfrm>
            <a:off x="238539" y="5512904"/>
            <a:ext cx="532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000" dirty="0"/>
              <a:t>Leva per il carico e lo scarico del materiale.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BBF00D-0836-4EF8-9CB4-ECF4CBA8E84C}"/>
              </a:ext>
            </a:extLst>
          </p:cNvPr>
          <p:cNvSpPr txBox="1"/>
          <p:nvPr/>
        </p:nvSpPr>
        <p:spPr>
          <a:xfrm>
            <a:off x="5950227" y="5512904"/>
            <a:ext cx="5984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it-IT" sz="2000" dirty="0"/>
              <a:t>Bisogna assicurarsi che i rullini pressori siano posizionati correttamente, ovvero all’interno dell’ultima banda bianca prima della fine del foglio.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67DC8D-14A7-470B-BB04-597B22899E67}"/>
              </a:ext>
            </a:extLst>
          </p:cNvPr>
          <p:cNvSpPr txBox="1"/>
          <p:nvPr/>
        </p:nvSpPr>
        <p:spPr>
          <a:xfrm>
            <a:off x="238539" y="304030"/>
            <a:ext cx="8163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Chelsea Market"/>
              </a:rPr>
              <a:t>PASSAGGI:</a:t>
            </a:r>
          </a:p>
        </p:txBody>
      </p:sp>
    </p:spTree>
    <p:extLst>
      <p:ext uri="{BB962C8B-B14F-4D97-AF65-F5344CB8AC3E}">
        <p14:creationId xmlns:p14="http://schemas.microsoft.com/office/powerpoint/2010/main" val="2103302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872</Words>
  <Application>Microsoft Office PowerPoint</Application>
  <PresentationFormat>Widescreen</PresentationFormat>
  <Paragraphs>140</Paragraphs>
  <Slides>28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Chelsea Market</vt:lpstr>
      <vt:lpstr>Times New Roman</vt:lpstr>
      <vt:lpstr>Tema di Office</vt:lpstr>
      <vt:lpstr>Presentazione standard di PowerPoint</vt:lpstr>
      <vt:lpstr>COS’È UN  PLOTTER DA TAGLIO? </vt:lpstr>
      <vt:lpstr>Presentazione standard di PowerPoint</vt:lpstr>
      <vt:lpstr>COM’ È FATTO? </vt:lpstr>
      <vt:lpstr>Presentazione standard di PowerPoint</vt:lpstr>
      <vt:lpstr>LAME DA TAGLIO</vt:lpstr>
      <vt:lpstr>COME FUNZIONA? </vt:lpstr>
      <vt:lpstr>Presentazione standard di PowerPoint</vt:lpstr>
      <vt:lpstr>Presentazione standard di PowerPoint</vt:lpstr>
      <vt:lpstr>Presentazione standard di PowerPoint</vt:lpstr>
      <vt:lpstr>I MATERIALI </vt:lpstr>
      <vt:lpstr>VINILI COLORATI </vt:lpstr>
      <vt:lpstr>TERMOTRASFERIBILI  </vt:lpstr>
      <vt:lpstr>MATERIALI PARTICOLARI </vt:lpstr>
      <vt:lpstr>MAGNETICO </vt:lpstr>
      <vt:lpstr>SANDBLAST </vt:lpstr>
      <vt:lpstr>CARTONCINO </vt:lpstr>
      <vt:lpstr>PVC RIGIDO </vt:lpstr>
      <vt:lpstr>APPLICAZIONI </vt:lpstr>
      <vt:lpstr>Presentazione standard di PowerPoint</vt:lpstr>
      <vt:lpstr>CUTTER PLOTTER GX-24 ROLAND </vt:lpstr>
      <vt:lpstr>CUTTER PLOTTER CAMM-1 SERVO GX-24 ROLAND</vt:lpstr>
      <vt:lpstr>SOFTWARE “INKSCAPE” </vt:lpstr>
      <vt:lpstr>Presentazione standard di PowerPoint</vt:lpstr>
      <vt:lpstr>Presentazione standard di PowerPoint</vt:lpstr>
      <vt:lpstr>ALTRE OPERAZIONI POSSIBILI CON INKSCAPE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Roberto Montarolo</dc:creator>
  <cp:lastModifiedBy>Roberto Montarolo</cp:lastModifiedBy>
  <cp:revision>59</cp:revision>
  <dcterms:created xsi:type="dcterms:W3CDTF">2017-06-09T12:34:24Z</dcterms:created>
  <dcterms:modified xsi:type="dcterms:W3CDTF">2017-06-27T12:19:45Z</dcterms:modified>
</cp:coreProperties>
</file>